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</p:sldIdLst>
  <p:sldSz cy="5143500" cx="9144000"/>
  <p:notesSz cx="6858000" cy="9144000"/>
  <p:embeddedFontLst>
    <p:embeddedFont>
      <p:font typeface="Nunito"/>
      <p:regular r:id="rId49"/>
      <p:bold r:id="rId50"/>
      <p:italic r:id="rId51"/>
      <p:boldItalic r:id="rId52"/>
    </p:embeddedFont>
    <p:embeddedFont>
      <p:font typeface="Amatic SC"/>
      <p:regular r:id="rId53"/>
      <p:bold r:id="rId54"/>
    </p:embeddedFont>
    <p:embeddedFont>
      <p:font typeface="Maven Pro"/>
      <p:regular r:id="rId55"/>
      <p:bold r:id="rId56"/>
    </p:embeddedFont>
    <p:embeddedFont>
      <p:font typeface="Varela Round"/>
      <p:regular r:id="rId57"/>
    </p:embeddedFont>
    <p:embeddedFont>
      <p:font typeface="Ultra"/>
      <p:regular r:id="rId58"/>
    </p:embeddedFont>
    <p:embeddedFont>
      <p:font typeface="Alegreya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font" Target="fonts/Nuni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Alegreya-boldItalic.fntdata"/><Relationship Id="rId61" Type="http://schemas.openxmlformats.org/officeDocument/2006/relationships/font" Target="fonts/Alegreya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Alegreya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Nunito-italic.fntdata"/><Relationship Id="rId50" Type="http://schemas.openxmlformats.org/officeDocument/2006/relationships/font" Target="fonts/Nunito-bold.fntdata"/><Relationship Id="rId53" Type="http://schemas.openxmlformats.org/officeDocument/2006/relationships/font" Target="fonts/AmaticSC-regular.fntdata"/><Relationship Id="rId52" Type="http://schemas.openxmlformats.org/officeDocument/2006/relationships/font" Target="fonts/Nunito-boldItalic.fntdata"/><Relationship Id="rId11" Type="http://schemas.openxmlformats.org/officeDocument/2006/relationships/slide" Target="slides/slide7.xml"/><Relationship Id="rId55" Type="http://schemas.openxmlformats.org/officeDocument/2006/relationships/font" Target="fonts/MavenPro-regular.fntdata"/><Relationship Id="rId10" Type="http://schemas.openxmlformats.org/officeDocument/2006/relationships/slide" Target="slides/slide6.xml"/><Relationship Id="rId54" Type="http://schemas.openxmlformats.org/officeDocument/2006/relationships/font" Target="fonts/AmaticSC-bold.fntdata"/><Relationship Id="rId13" Type="http://schemas.openxmlformats.org/officeDocument/2006/relationships/slide" Target="slides/slide9.xml"/><Relationship Id="rId57" Type="http://schemas.openxmlformats.org/officeDocument/2006/relationships/font" Target="fonts/VarelaRound-regular.fntdata"/><Relationship Id="rId12" Type="http://schemas.openxmlformats.org/officeDocument/2006/relationships/slide" Target="slides/slide8.xml"/><Relationship Id="rId56" Type="http://schemas.openxmlformats.org/officeDocument/2006/relationships/font" Target="fonts/MavenPro-bold.fntdata"/><Relationship Id="rId15" Type="http://schemas.openxmlformats.org/officeDocument/2006/relationships/slide" Target="slides/slide11.xml"/><Relationship Id="rId59" Type="http://schemas.openxmlformats.org/officeDocument/2006/relationships/font" Target="fonts/Alegreya-regular.fntdata"/><Relationship Id="rId14" Type="http://schemas.openxmlformats.org/officeDocument/2006/relationships/slide" Target="slides/slide10.xml"/><Relationship Id="rId58" Type="http://schemas.openxmlformats.org/officeDocument/2006/relationships/font" Target="fonts/Ultra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gif>
</file>

<file path=ppt/media/image12.gif>
</file>

<file path=ppt/media/image13.jpg>
</file>

<file path=ppt/media/image14.png>
</file>

<file path=ppt/media/image15.png>
</file>

<file path=ppt/media/image16.gif>
</file>

<file path=ppt/media/image17.gif>
</file>

<file path=ppt/media/image18.png>
</file>

<file path=ppt/media/image19.jpg>
</file>

<file path=ppt/media/image2.gif>
</file>

<file path=ppt/media/image20.gif>
</file>

<file path=ppt/media/image21.gif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6:30-7:00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7:19 How many play an instrument, paint, write or have creative hobbies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7:20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7:22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7:24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Shape 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7:25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Shape 3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7:26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7:30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Shape 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7:31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Shape 4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7:32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7:34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7:00-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Shape 4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7:35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Shape 4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7:40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Shape 4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7:45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Shape 4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7:50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Shape 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8:10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Shape 4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8:25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Shape 4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8:26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Shape 4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8:27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Shape 4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8:28 </a:t>
            </a:r>
            <a:r>
              <a:rPr lang="en"/>
              <a:t>In modern web apps, there’s a constant back-and-forth communication between two key components: the visuals displayed on the user’s browser (frontend) and the data and logic stored on the server (backend).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Full-Stack Development is the concept of building every aspect of the web application – from the visuals and interactions, to the data transfer and processing.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Shape 4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8:30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-7:29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Shape 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8:33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Shape 5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Shape 5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8:33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Shape 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8:34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Shape 5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8:35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Shape 5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8:38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Shape 5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8:39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8:40</a:t>
            </a: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Shape 5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8:43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Shape 5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8:55</a:t>
            </a: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Shape 5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Shape 5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9:00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7:15 We’re here to teach you how to teach yourself. 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Shape 5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Shape 5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1200"/>
              </a:spcBef>
              <a:spcAft>
                <a:spcPts val="2400"/>
              </a:spcAft>
              <a:buClr>
                <a:srgbClr val="24292E"/>
              </a:buClr>
              <a:buSzPct val="100000"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9:05</a:t>
            </a:r>
          </a:p>
          <a:p>
            <a:pPr indent="-304800" lvl="0" marL="457200" rtl="0">
              <a:lnSpc>
                <a:spcPct val="115000"/>
              </a:lnSpc>
              <a:spcBef>
                <a:spcPts val="1200"/>
              </a:spcBef>
              <a:spcAft>
                <a:spcPts val="2400"/>
              </a:spcAft>
              <a:buClr>
                <a:srgbClr val="24292E"/>
              </a:buClr>
              <a:buSzPct val="100000"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Open the file </a:t>
            </a:r>
            <a:r>
              <a:rPr lang="en" sz="1000">
                <a:solidFill>
                  <a:srgbClr val="24292E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my-first-html-with-bonus.html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, and walk students through the solution. As you discuss the solution, be sure to point out the following:</a:t>
            </a:r>
          </a:p>
          <a:p>
            <a:pPr indent="-304800" lvl="1" marL="914400" rtl="0">
              <a:lnSpc>
                <a:spcPct val="115000"/>
              </a:lnSpc>
              <a:spcBef>
                <a:spcPts val="1200"/>
              </a:spcBef>
              <a:spcAft>
                <a:spcPts val="2400"/>
              </a:spcAft>
              <a:buClr>
                <a:srgbClr val="24292E"/>
              </a:buClr>
              <a:buSzPct val="100000"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Key elements like </a:t>
            </a:r>
            <a:r>
              <a:rPr lang="en" sz="1000">
                <a:solidFill>
                  <a:srgbClr val="24292E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&lt;!DOCTYPE html&gt;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, </a:t>
            </a:r>
            <a:r>
              <a:rPr lang="en" sz="1000">
                <a:solidFill>
                  <a:srgbClr val="24292E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&lt;html&gt;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, </a:t>
            </a:r>
            <a:r>
              <a:rPr lang="en" sz="1000">
                <a:solidFill>
                  <a:srgbClr val="24292E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&lt;head&gt;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, </a:t>
            </a:r>
            <a:r>
              <a:rPr lang="en" sz="1000">
                <a:solidFill>
                  <a:srgbClr val="24292E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&lt;h1&gt;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, the links.</a:t>
            </a:r>
          </a:p>
          <a:p>
            <a:pPr indent="-304800" lvl="1" marL="914400" rtl="0">
              <a:lnSpc>
                <a:spcPct val="115000"/>
              </a:lnSpc>
              <a:spcBef>
                <a:spcPts val="1500"/>
              </a:spcBef>
              <a:spcAft>
                <a:spcPts val="2400"/>
              </a:spcAft>
              <a:buClr>
                <a:srgbClr val="24292E"/>
              </a:buClr>
              <a:buSzPct val="100000"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Good indentation practices. In fact, if you have time, unindent everything by highlighting everything and hitting </a:t>
            </a:r>
            <a:r>
              <a:rPr lang="en" sz="1000">
                <a:solidFill>
                  <a:srgbClr val="24292E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ctrl-j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 and then re-running the code. Explain that the code will still work but that it's awful to read and maintain. Build good practices now!</a:t>
            </a:r>
          </a:p>
          <a:p>
            <a:pPr indent="-304800" lvl="0" marL="457200" rtl="0">
              <a:lnSpc>
                <a:spcPct val="115000"/>
              </a:lnSpc>
              <a:spcBef>
                <a:spcPts val="1500"/>
              </a:spcBef>
              <a:spcAft>
                <a:spcPts val="2400"/>
              </a:spcAft>
              <a:buClr>
                <a:srgbClr val="24292E"/>
              </a:buClr>
              <a:buSzPct val="100000"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Give students a few moments to ask questions.</a:t>
            </a: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Shape 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9:10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Shape 5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9:20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Shape 5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Shape 6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9:30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7:15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7:16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7:17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7:17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7:18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accent3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Shape 11"/>
          <p:cNvGrpSpPr/>
          <p:nvPr/>
        </p:nvGrpSpPr>
        <p:grpSpPr>
          <a:xfrm>
            <a:off x="7343003" y="3409675"/>
            <a:ext cx="1691421" cy="1732548"/>
            <a:chOff x="7343003" y="3409675"/>
            <a:chExt cx="1691421" cy="1732548"/>
          </a:xfrm>
        </p:grpSpPr>
        <p:grpSp>
          <p:nvGrpSpPr>
            <p:cNvPr id="12" name="Shape 12"/>
            <p:cNvGrpSpPr/>
            <p:nvPr/>
          </p:nvGrpSpPr>
          <p:grpSpPr>
            <a:xfrm>
              <a:off x="7343003" y="4453710"/>
              <a:ext cx="316800" cy="688512"/>
              <a:chOff x="7343003" y="4453710"/>
              <a:chExt cx="316800" cy="688512"/>
            </a:xfrm>
          </p:grpSpPr>
          <p:sp>
            <p:nvSpPr>
              <p:cNvPr id="13" name="Shape 13"/>
              <p:cNvSpPr/>
              <p:nvPr/>
            </p:nvSpPr>
            <p:spPr>
              <a:xfrm>
                <a:off x="7343003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Shape 14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" name="Shape 15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6" name="Shape 16"/>
              <p:cNvSpPr/>
              <p:nvPr/>
            </p:nvSpPr>
            <p:spPr>
              <a:xfrm>
                <a:off x="7801210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" name="Shape 19"/>
            <p:cNvGrpSpPr/>
            <p:nvPr/>
          </p:nvGrpSpPr>
          <p:grpSpPr>
            <a:xfrm>
              <a:off x="8259417" y="3757688"/>
              <a:ext cx="316800" cy="1384535"/>
              <a:chOff x="8259417" y="3757688"/>
              <a:chExt cx="316800" cy="1384535"/>
            </a:xfrm>
          </p:grpSpPr>
          <p:sp>
            <p:nvSpPr>
              <p:cNvPr id="20" name="Shape 20"/>
              <p:cNvSpPr/>
              <p:nvPr/>
            </p:nvSpPr>
            <p:spPr>
              <a:xfrm>
                <a:off x="8259417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7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7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Shape 23"/>
              <p:cNvSpPr/>
              <p:nvPr/>
            </p:nvSpPr>
            <p:spPr>
              <a:xfrm>
                <a:off x="8259417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" name="Shape 24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5" name="Shape 25"/>
              <p:cNvSpPr/>
              <p:nvPr/>
            </p:nvSpPr>
            <p:spPr>
              <a:xfrm>
                <a:off x="8717625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Shape 29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" name="Shape 30"/>
          <p:cNvGrpSpPr/>
          <p:nvPr/>
        </p:nvGrpSpPr>
        <p:grpSpPr>
          <a:xfrm>
            <a:off x="5043502" y="0"/>
            <a:ext cx="3814072" cy="3839102"/>
            <a:chOff x="5043502" y="0"/>
            <a:chExt cx="3814072" cy="3839102"/>
          </a:xfrm>
        </p:grpSpPr>
        <p:sp>
          <p:nvSpPr>
            <p:cNvPr id="31" name="Shape 31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9830444">
              <a:off x="6469758" y="3480727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3" name="Shape 33"/>
            <p:cNvGrpSpPr/>
            <p:nvPr/>
          </p:nvGrpSpPr>
          <p:grpSpPr>
            <a:xfrm>
              <a:off x="7647811" y="2704283"/>
              <a:ext cx="635219" cy="635218"/>
              <a:chOff x="6725724" y="2701259"/>
              <a:chExt cx="1208100" cy="1208100"/>
            </a:xfrm>
          </p:grpSpPr>
          <p:sp>
            <p:nvSpPr>
              <p:cNvPr id="34" name="Shape 34"/>
              <p:cNvSpPr/>
              <p:nvPr/>
            </p:nvSpPr>
            <p:spPr>
              <a:xfrm rot="5400000">
                <a:off x="6725725" y="2701259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725724" y="2701259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Shape 36"/>
              <p:cNvSpPr/>
              <p:nvPr/>
            </p:nvSpPr>
            <p:spPr>
              <a:xfrm rot="5400000">
                <a:off x="6954987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" name="Shape 37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8" name="Shape 38"/>
            <p:cNvGrpSpPr/>
            <p:nvPr/>
          </p:nvGrpSpPr>
          <p:grpSpPr>
            <a:xfrm>
              <a:off x="7952719" y="179237"/>
              <a:ext cx="873164" cy="873002"/>
              <a:chOff x="7754428" y="208724"/>
              <a:chExt cx="541800" cy="541800"/>
            </a:xfrm>
          </p:grpSpPr>
          <p:sp>
            <p:nvSpPr>
              <p:cNvPr id="39" name="Shape 39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" name="Shape 41"/>
            <p:cNvSpPr/>
            <p:nvPr/>
          </p:nvSpPr>
          <p:spPr>
            <a:xfrm>
              <a:off x="5399840" y="356364"/>
              <a:ext cx="2576999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 rot="2043858">
              <a:off x="5503812" y="460309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2044777">
              <a:off x="5911448" y="867729"/>
              <a:ext cx="1554222" cy="155422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9830444">
              <a:off x="6469758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ctrTitle"/>
          </p:nvPr>
        </p:nvSpPr>
        <p:spPr>
          <a:xfrm>
            <a:off x="824000" y="1613812"/>
            <a:ext cx="4255500" cy="1872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6D9EEB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3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Shape 143"/>
          <p:cNvGrpSpPr/>
          <p:nvPr/>
        </p:nvGrpSpPr>
        <p:grpSpPr>
          <a:xfrm>
            <a:off x="51" y="4099200"/>
            <a:ext cx="9144035" cy="1044300"/>
            <a:chOff x="51" y="4099200"/>
            <a:chExt cx="9144035" cy="1044300"/>
          </a:xfrm>
        </p:grpSpPr>
        <p:grpSp>
          <p:nvGrpSpPr>
            <p:cNvPr id="144" name="Shape 144"/>
            <p:cNvGrpSpPr/>
            <p:nvPr/>
          </p:nvGrpSpPr>
          <p:grpSpPr>
            <a:xfrm>
              <a:off x="51" y="4309200"/>
              <a:ext cx="231621" cy="834300"/>
              <a:chOff x="2688736" y="4301380"/>
              <a:chExt cx="231900" cy="834300"/>
            </a:xfrm>
          </p:grpSpPr>
          <p:sp>
            <p:nvSpPr>
              <p:cNvPr id="145" name="Shape 145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Shape 148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" name="Shape 149"/>
            <p:cNvGrpSpPr/>
            <p:nvPr/>
          </p:nvGrpSpPr>
          <p:grpSpPr>
            <a:xfrm>
              <a:off x="371406" y="4099200"/>
              <a:ext cx="231621" cy="1044300"/>
              <a:chOff x="2688736" y="4091380"/>
              <a:chExt cx="231900" cy="1044300"/>
            </a:xfrm>
          </p:grpSpPr>
          <p:sp>
            <p:nvSpPr>
              <p:cNvPr id="150" name="Shape 150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6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Shape 154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" name="Shape 155"/>
            <p:cNvGrpSpPr/>
            <p:nvPr/>
          </p:nvGrpSpPr>
          <p:grpSpPr>
            <a:xfrm>
              <a:off x="742760" y="4309200"/>
              <a:ext cx="231621" cy="834300"/>
              <a:chOff x="2688736" y="4301380"/>
              <a:chExt cx="231900" cy="834300"/>
            </a:xfrm>
          </p:grpSpPr>
          <p:sp>
            <p:nvSpPr>
              <p:cNvPr id="156" name="Shape 156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Shape 159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" name="Shape 160"/>
            <p:cNvGrpSpPr/>
            <p:nvPr/>
          </p:nvGrpSpPr>
          <p:grpSpPr>
            <a:xfrm>
              <a:off x="1114115" y="4518900"/>
              <a:ext cx="231621" cy="624600"/>
              <a:chOff x="2688736" y="4511080"/>
              <a:chExt cx="231900" cy="624600"/>
            </a:xfrm>
          </p:grpSpPr>
          <p:sp>
            <p:nvSpPr>
              <p:cNvPr id="161" name="Shape 161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Shape 163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" name="Shape 164"/>
            <p:cNvGrpSpPr/>
            <p:nvPr/>
          </p:nvGrpSpPr>
          <p:grpSpPr>
            <a:xfrm>
              <a:off x="1856752" y="4099200"/>
              <a:ext cx="231600" cy="1044300"/>
              <a:chOff x="1856752" y="4099200"/>
              <a:chExt cx="231600" cy="1044300"/>
            </a:xfrm>
          </p:grpSpPr>
          <p:sp>
            <p:nvSpPr>
              <p:cNvPr id="165" name="Shape 165"/>
              <p:cNvSpPr/>
              <p:nvPr/>
            </p:nvSpPr>
            <p:spPr>
              <a:xfrm flipH="1">
                <a:off x="18567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2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Shape 169"/>
              <p:cNvSpPr/>
              <p:nvPr/>
            </p:nvSpPr>
            <p:spPr>
              <a:xfrm flipH="1">
                <a:off x="18567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" name="Shape 170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1" name="Shape 17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Shape 174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5" name="Shape 175"/>
            <p:cNvGrpSpPr/>
            <p:nvPr/>
          </p:nvGrpSpPr>
          <p:grpSpPr>
            <a:xfrm>
              <a:off x="2599461" y="4518900"/>
              <a:ext cx="231600" cy="624600"/>
              <a:chOff x="2599461" y="4518900"/>
              <a:chExt cx="231600" cy="624600"/>
            </a:xfrm>
          </p:grpSpPr>
          <p:sp>
            <p:nvSpPr>
              <p:cNvPr id="176" name="Shape 176"/>
              <p:cNvSpPr/>
              <p:nvPr/>
            </p:nvSpPr>
            <p:spPr>
              <a:xfrm flipH="1">
                <a:off x="25994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Shape 178"/>
              <p:cNvSpPr/>
              <p:nvPr/>
            </p:nvSpPr>
            <p:spPr>
              <a:xfrm flipH="1">
                <a:off x="25994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" name="Shape 179"/>
            <p:cNvGrpSpPr/>
            <p:nvPr/>
          </p:nvGrpSpPr>
          <p:grpSpPr>
            <a:xfrm>
              <a:off x="3342170" y="4099200"/>
              <a:ext cx="231600" cy="1044300"/>
              <a:chOff x="3342170" y="4099200"/>
              <a:chExt cx="231600" cy="1044300"/>
            </a:xfrm>
          </p:grpSpPr>
          <p:sp>
            <p:nvSpPr>
              <p:cNvPr id="180" name="Shape 180"/>
              <p:cNvSpPr/>
              <p:nvPr/>
            </p:nvSpPr>
            <p:spPr>
              <a:xfrm flipH="1">
                <a:off x="33421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0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Shape 184"/>
              <p:cNvSpPr/>
              <p:nvPr/>
            </p:nvSpPr>
            <p:spPr>
              <a:xfrm flipH="1">
                <a:off x="33421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" name="Shape 185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6" name="Shape 186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Shape 189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0" name="Shape 190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1" name="Shape 19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Shape 194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" name="Shape 195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6" name="Shape 196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Shape 198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" name="Shape 199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00" name="Shape 200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Shape 203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" name="Shape 204"/>
            <p:cNvGrpSpPr/>
            <p:nvPr/>
          </p:nvGrpSpPr>
          <p:grpSpPr>
            <a:xfrm>
              <a:off x="4456233" y="4309200"/>
              <a:ext cx="231600" cy="834300"/>
              <a:chOff x="4456233" y="4309200"/>
              <a:chExt cx="231600" cy="834300"/>
            </a:xfrm>
          </p:grpSpPr>
          <p:sp>
            <p:nvSpPr>
              <p:cNvPr id="205" name="Shape 205"/>
              <p:cNvSpPr/>
              <p:nvPr/>
            </p:nvSpPr>
            <p:spPr>
              <a:xfrm flipH="1">
                <a:off x="44562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Shape 208"/>
              <p:cNvSpPr/>
              <p:nvPr/>
            </p:nvSpPr>
            <p:spPr>
              <a:xfrm flipH="1">
                <a:off x="44562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9" name="Shape 209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10" name="Shape 210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Shape 214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Shape 215"/>
            <p:cNvGrpSpPr/>
            <p:nvPr/>
          </p:nvGrpSpPr>
          <p:grpSpPr>
            <a:xfrm>
              <a:off x="5198942" y="4309200"/>
              <a:ext cx="231600" cy="834300"/>
              <a:chOff x="5198942" y="4309200"/>
              <a:chExt cx="231600" cy="834300"/>
            </a:xfrm>
          </p:grpSpPr>
          <p:sp>
            <p:nvSpPr>
              <p:cNvPr id="216" name="Shape 216"/>
              <p:cNvSpPr/>
              <p:nvPr/>
            </p:nvSpPr>
            <p:spPr>
              <a:xfrm flipH="1">
                <a:off x="519894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Shape 219"/>
              <p:cNvSpPr/>
              <p:nvPr/>
            </p:nvSpPr>
            <p:spPr>
              <a:xfrm flipH="1">
                <a:off x="519894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" name="Shape 220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1" name="Shape 22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Shape 223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4" name="Shape 224"/>
            <p:cNvGrpSpPr/>
            <p:nvPr/>
          </p:nvGrpSpPr>
          <p:grpSpPr>
            <a:xfrm>
              <a:off x="5941651" y="4309200"/>
              <a:ext cx="231600" cy="834300"/>
              <a:chOff x="5941651" y="4309200"/>
              <a:chExt cx="231600" cy="834300"/>
            </a:xfrm>
          </p:grpSpPr>
          <p:sp>
            <p:nvSpPr>
              <p:cNvPr id="225" name="Shape 225"/>
              <p:cNvSpPr/>
              <p:nvPr/>
            </p:nvSpPr>
            <p:spPr>
              <a:xfrm flipH="1">
                <a:off x="594165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Shape 228"/>
              <p:cNvSpPr/>
              <p:nvPr/>
            </p:nvSpPr>
            <p:spPr>
              <a:xfrm flipH="1">
                <a:off x="594165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" name="Shape 229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30" name="Shape 230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Shape 234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5" name="Shape 235"/>
            <p:cNvGrpSpPr/>
            <p:nvPr/>
          </p:nvGrpSpPr>
          <p:grpSpPr>
            <a:xfrm>
              <a:off x="6684360" y="4309200"/>
              <a:ext cx="231600" cy="834300"/>
              <a:chOff x="6684360" y="4309200"/>
              <a:chExt cx="231600" cy="834300"/>
            </a:xfrm>
          </p:grpSpPr>
          <p:sp>
            <p:nvSpPr>
              <p:cNvPr id="236" name="Shape 236"/>
              <p:cNvSpPr/>
              <p:nvPr/>
            </p:nvSpPr>
            <p:spPr>
              <a:xfrm flipH="1">
                <a:off x="668436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Shape 239"/>
              <p:cNvSpPr/>
              <p:nvPr/>
            </p:nvSpPr>
            <p:spPr>
              <a:xfrm flipH="1">
                <a:off x="668436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" name="Shape 240"/>
            <p:cNvGrpSpPr/>
            <p:nvPr/>
          </p:nvGrpSpPr>
          <p:grpSpPr>
            <a:xfrm>
              <a:off x="7055714" y="4518900"/>
              <a:ext cx="231600" cy="624600"/>
              <a:chOff x="7055714" y="4518900"/>
              <a:chExt cx="231600" cy="624600"/>
            </a:xfrm>
          </p:grpSpPr>
          <p:sp>
            <p:nvSpPr>
              <p:cNvPr id="241" name="Shape 241"/>
              <p:cNvSpPr/>
              <p:nvPr/>
            </p:nvSpPr>
            <p:spPr>
              <a:xfrm flipH="1">
                <a:off x="705571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Shape 243"/>
              <p:cNvSpPr/>
              <p:nvPr/>
            </p:nvSpPr>
            <p:spPr>
              <a:xfrm flipH="1">
                <a:off x="705571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" name="Shape 244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5" name="Shape 245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Shape 249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0" name="Shape 250"/>
            <p:cNvGrpSpPr/>
            <p:nvPr/>
          </p:nvGrpSpPr>
          <p:grpSpPr>
            <a:xfrm>
              <a:off x="8169778" y="4309200"/>
              <a:ext cx="231600" cy="834300"/>
              <a:chOff x="8169778" y="4309200"/>
              <a:chExt cx="231600" cy="834300"/>
            </a:xfrm>
          </p:grpSpPr>
          <p:sp>
            <p:nvSpPr>
              <p:cNvPr id="251" name="Shape 251"/>
              <p:cNvSpPr/>
              <p:nvPr/>
            </p:nvSpPr>
            <p:spPr>
              <a:xfrm flipH="1">
                <a:off x="816977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Shape 254"/>
              <p:cNvSpPr/>
              <p:nvPr/>
            </p:nvSpPr>
            <p:spPr>
              <a:xfrm flipH="1">
                <a:off x="816977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" name="Shape 255"/>
            <p:cNvGrpSpPr/>
            <p:nvPr/>
          </p:nvGrpSpPr>
          <p:grpSpPr>
            <a:xfrm>
              <a:off x="7427069" y="4309200"/>
              <a:ext cx="231600" cy="834300"/>
              <a:chOff x="7427069" y="4309200"/>
              <a:chExt cx="231600" cy="834300"/>
            </a:xfrm>
          </p:grpSpPr>
          <p:sp>
            <p:nvSpPr>
              <p:cNvPr id="256" name="Shape 256"/>
              <p:cNvSpPr/>
              <p:nvPr/>
            </p:nvSpPr>
            <p:spPr>
              <a:xfrm flipH="1">
                <a:off x="742706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6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6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Shape 259"/>
              <p:cNvSpPr/>
              <p:nvPr/>
            </p:nvSpPr>
            <p:spPr>
              <a:xfrm flipH="1">
                <a:off x="742706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0" name="Shape 260"/>
            <p:cNvGrpSpPr/>
            <p:nvPr/>
          </p:nvGrpSpPr>
          <p:grpSpPr>
            <a:xfrm>
              <a:off x="8541132" y="4518900"/>
              <a:ext cx="231600" cy="624600"/>
              <a:chOff x="8541132" y="4518900"/>
              <a:chExt cx="231600" cy="624600"/>
            </a:xfrm>
          </p:grpSpPr>
          <p:sp>
            <p:nvSpPr>
              <p:cNvPr id="261" name="Shape 261"/>
              <p:cNvSpPr/>
              <p:nvPr/>
            </p:nvSpPr>
            <p:spPr>
              <a:xfrm flipH="1">
                <a:off x="854113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Shape 263"/>
              <p:cNvSpPr/>
              <p:nvPr/>
            </p:nvSpPr>
            <p:spPr>
              <a:xfrm flipH="1">
                <a:off x="854113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" name="Shape 264"/>
            <p:cNvGrpSpPr/>
            <p:nvPr/>
          </p:nvGrpSpPr>
          <p:grpSpPr>
            <a:xfrm>
              <a:off x="8912487" y="4309200"/>
              <a:ext cx="231600" cy="834300"/>
              <a:chOff x="8912487" y="4309200"/>
              <a:chExt cx="231600" cy="834300"/>
            </a:xfrm>
          </p:grpSpPr>
          <p:sp>
            <p:nvSpPr>
              <p:cNvPr id="265" name="Shape 265"/>
              <p:cNvSpPr/>
              <p:nvPr/>
            </p:nvSpPr>
            <p:spPr>
              <a:xfrm flipH="1">
                <a:off x="891248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Shape 268"/>
              <p:cNvSpPr/>
              <p:nvPr/>
            </p:nvSpPr>
            <p:spPr>
              <a:xfrm flipH="1">
                <a:off x="891248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9" name="Shape 269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Char char="●"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Char char="○"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1" name="Shape 271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146768" y="3405"/>
            <a:ext cx="1233214" cy="1384535"/>
            <a:chOff x="146768" y="3405"/>
            <a:chExt cx="1233214" cy="1384535"/>
          </a:xfrm>
        </p:grpSpPr>
        <p:grpSp>
          <p:nvGrpSpPr>
            <p:cNvPr id="52" name="Shape 52"/>
            <p:cNvGrpSpPr/>
            <p:nvPr/>
          </p:nvGrpSpPr>
          <p:grpSpPr>
            <a:xfrm>
              <a:off x="1063183" y="3405"/>
              <a:ext cx="316800" cy="688512"/>
              <a:chOff x="1063183" y="3405"/>
              <a:chExt cx="316800" cy="688512"/>
            </a:xfrm>
          </p:grpSpPr>
          <p:sp>
            <p:nvSpPr>
              <p:cNvPr id="53" name="Shape 53"/>
              <p:cNvSpPr/>
              <p:nvPr/>
            </p:nvSpPr>
            <p:spPr>
              <a:xfrm rot="10800000">
                <a:off x="1063183" y="3418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Shape 54"/>
              <p:cNvSpPr/>
              <p:nvPr/>
            </p:nvSpPr>
            <p:spPr>
              <a:xfrm rot="10800000">
                <a:off x="1063183" y="3405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" name="Shape 55"/>
            <p:cNvGrpSpPr/>
            <p:nvPr/>
          </p:nvGrpSpPr>
          <p:grpSpPr>
            <a:xfrm>
              <a:off x="604975" y="3405"/>
              <a:ext cx="316800" cy="1036523"/>
              <a:chOff x="604975" y="3405"/>
              <a:chExt cx="316800" cy="1036523"/>
            </a:xfrm>
          </p:grpSpPr>
          <p:sp>
            <p:nvSpPr>
              <p:cNvPr id="56" name="Shape 56"/>
              <p:cNvSpPr/>
              <p:nvPr/>
            </p:nvSpPr>
            <p:spPr>
              <a:xfrm rot="10800000">
                <a:off x="604975" y="3418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5" y="3429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Shape 58"/>
              <p:cNvSpPr/>
              <p:nvPr/>
            </p:nvSpPr>
            <p:spPr>
              <a:xfrm rot="10800000">
                <a:off x="604975" y="3405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" name="Shape 59"/>
            <p:cNvGrpSpPr/>
            <p:nvPr/>
          </p:nvGrpSpPr>
          <p:grpSpPr>
            <a:xfrm>
              <a:off x="146768" y="3405"/>
              <a:ext cx="316800" cy="1384535"/>
              <a:chOff x="146768" y="3405"/>
              <a:chExt cx="316800" cy="1384535"/>
            </a:xfrm>
          </p:grpSpPr>
          <p:sp>
            <p:nvSpPr>
              <p:cNvPr id="60" name="Shape 60"/>
              <p:cNvSpPr/>
              <p:nvPr/>
            </p:nvSpPr>
            <p:spPr>
              <a:xfrm rot="10800000">
                <a:off x="146768" y="3418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8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8" y="3429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Shape 63"/>
              <p:cNvSpPr/>
              <p:nvPr/>
            </p:nvSpPr>
            <p:spPr>
              <a:xfrm rot="10800000">
                <a:off x="146768" y="3405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" name="Shape 64"/>
          <p:cNvGrpSpPr/>
          <p:nvPr/>
        </p:nvGrpSpPr>
        <p:grpSpPr>
          <a:xfrm>
            <a:off x="6775083" y="2904008"/>
            <a:ext cx="2186147" cy="2239500"/>
            <a:chOff x="6775083" y="2904008"/>
            <a:chExt cx="2186147" cy="2239500"/>
          </a:xfrm>
        </p:grpSpPr>
        <p:grpSp>
          <p:nvGrpSpPr>
            <p:cNvPr id="65" name="Shape 65"/>
            <p:cNvGrpSpPr/>
            <p:nvPr/>
          </p:nvGrpSpPr>
          <p:grpSpPr>
            <a:xfrm>
              <a:off x="6775083" y="4253708"/>
              <a:ext cx="409500" cy="889800"/>
              <a:chOff x="6775083" y="4253708"/>
              <a:chExt cx="409500" cy="889800"/>
            </a:xfrm>
          </p:grpSpPr>
          <p:sp>
            <p:nvSpPr>
              <p:cNvPr id="66" name="Shape 66"/>
              <p:cNvSpPr/>
              <p:nvPr/>
            </p:nvSpPr>
            <p:spPr>
              <a:xfrm>
                <a:off x="6775083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Shape 67"/>
              <p:cNvSpPr/>
              <p:nvPr/>
            </p:nvSpPr>
            <p:spPr>
              <a:xfrm>
                <a:off x="6775083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" name="Shape 68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9" name="Shape 69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Shape 71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" name="Shape 72"/>
            <p:cNvGrpSpPr/>
            <p:nvPr/>
          </p:nvGrpSpPr>
          <p:grpSpPr>
            <a:xfrm>
              <a:off x="7959515" y="3354008"/>
              <a:ext cx="409500" cy="1789500"/>
              <a:chOff x="7959515" y="3354008"/>
              <a:chExt cx="409500" cy="1789500"/>
            </a:xfrm>
          </p:grpSpPr>
          <p:sp>
            <p:nvSpPr>
              <p:cNvPr id="73" name="Shape 73"/>
              <p:cNvSpPr/>
              <p:nvPr/>
            </p:nvSpPr>
            <p:spPr>
              <a:xfrm>
                <a:off x="7959515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5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5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Shape 76"/>
              <p:cNvSpPr/>
              <p:nvPr/>
            </p:nvSpPr>
            <p:spPr>
              <a:xfrm>
                <a:off x="7959515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" name="Shape 77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8" name="Shape 78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Shape 82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3" name="Shape 8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Shape 86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87" name="Shape 8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/>
            </a:lvl1pPr>
            <a:lvl2pPr lvl="1">
              <a:spcBef>
                <a:spcPts val="0"/>
              </a:spcBef>
              <a:buChar char="○"/>
              <a:defRPr/>
            </a:lvl2pPr>
            <a:lvl3pPr lvl="2">
              <a:spcBef>
                <a:spcPts val="0"/>
              </a:spcBef>
              <a:buChar char="■"/>
              <a:defRPr/>
            </a:lvl3pPr>
            <a:lvl4pPr lvl="3">
              <a:spcBef>
                <a:spcPts val="0"/>
              </a:spcBef>
              <a:buChar char="●"/>
              <a:defRPr/>
            </a:lvl4pPr>
            <a:lvl5pPr lvl="4">
              <a:spcBef>
                <a:spcPts val="0"/>
              </a:spcBef>
              <a:buChar char="○"/>
              <a:defRPr/>
            </a:lvl5pPr>
            <a:lvl6pPr lvl="5">
              <a:spcBef>
                <a:spcPts val="0"/>
              </a:spcBef>
              <a:buChar char="■"/>
              <a:defRPr/>
            </a:lvl6pPr>
            <a:lvl7pPr lvl="6">
              <a:spcBef>
                <a:spcPts val="0"/>
              </a:spcBef>
              <a:buChar char="●"/>
              <a:defRPr/>
            </a:lvl7pPr>
            <a:lvl8pPr lvl="7">
              <a:spcBef>
                <a:spcPts val="0"/>
              </a:spcBef>
              <a:buChar char="○"/>
              <a:defRPr/>
            </a:lvl8pPr>
            <a:lvl9pPr lvl="8">
              <a:spcBef>
                <a:spcPts val="0"/>
              </a:spcBef>
              <a:buChar char="■"/>
              <a:defRPr/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1000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Shape 93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94" name="Shape 94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Shape 9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/>
            </a:lvl1pPr>
            <a:lvl2pPr lvl="1">
              <a:spcBef>
                <a:spcPts val="0"/>
              </a:spcBef>
              <a:buChar char="○"/>
              <a:defRPr/>
            </a:lvl2pPr>
            <a:lvl3pPr lvl="2">
              <a:spcBef>
                <a:spcPts val="0"/>
              </a:spcBef>
              <a:buChar char="■"/>
              <a:defRPr/>
            </a:lvl3pPr>
            <a:lvl4pPr lvl="3">
              <a:spcBef>
                <a:spcPts val="0"/>
              </a:spcBef>
              <a:buChar char="●"/>
              <a:defRPr/>
            </a:lvl4pPr>
            <a:lvl5pPr lvl="4">
              <a:spcBef>
                <a:spcPts val="0"/>
              </a:spcBef>
              <a:buChar char="○"/>
              <a:defRPr/>
            </a:lvl5pPr>
            <a:lvl6pPr lvl="5">
              <a:spcBef>
                <a:spcPts val="0"/>
              </a:spcBef>
              <a:buChar char="■"/>
              <a:defRPr/>
            </a:lvl6pPr>
            <a:lvl7pPr lvl="6">
              <a:spcBef>
                <a:spcPts val="0"/>
              </a:spcBef>
              <a:buChar char="●"/>
              <a:defRPr/>
            </a:lvl7pPr>
            <a:lvl8pPr lvl="7">
              <a:spcBef>
                <a:spcPts val="0"/>
              </a:spcBef>
              <a:buChar char="○"/>
              <a:defRPr/>
            </a:lvl8pPr>
            <a:lvl9pPr lvl="8">
              <a:spcBef>
                <a:spcPts val="0"/>
              </a:spcBef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/>
            </a:lvl1pPr>
            <a:lvl2pPr lvl="1">
              <a:spcBef>
                <a:spcPts val="0"/>
              </a:spcBef>
              <a:buChar char="○"/>
              <a:defRPr/>
            </a:lvl2pPr>
            <a:lvl3pPr lvl="2">
              <a:spcBef>
                <a:spcPts val="0"/>
              </a:spcBef>
              <a:buChar char="■"/>
              <a:defRPr/>
            </a:lvl3pPr>
            <a:lvl4pPr lvl="3">
              <a:spcBef>
                <a:spcPts val="0"/>
              </a:spcBef>
              <a:buChar char="●"/>
              <a:defRPr/>
            </a:lvl4pPr>
            <a:lvl5pPr lvl="4">
              <a:spcBef>
                <a:spcPts val="0"/>
              </a:spcBef>
              <a:buChar char="○"/>
              <a:defRPr/>
            </a:lvl5pPr>
            <a:lvl6pPr lvl="5">
              <a:spcBef>
                <a:spcPts val="0"/>
              </a:spcBef>
              <a:buChar char="■"/>
              <a:defRPr/>
            </a:lvl6pPr>
            <a:lvl7pPr lvl="6">
              <a:spcBef>
                <a:spcPts val="0"/>
              </a:spcBef>
              <a:buChar char="●"/>
              <a:defRPr/>
            </a:lvl7pPr>
            <a:lvl8pPr lvl="7">
              <a:spcBef>
                <a:spcPts val="0"/>
              </a:spcBef>
              <a:buChar char="○"/>
              <a:defRPr/>
            </a:lvl8pPr>
            <a:lvl9pPr lvl="8">
              <a:spcBef>
                <a:spcPts val="0"/>
              </a:spcBef>
              <a:buChar char="■"/>
              <a:defRPr/>
            </a:lvl9pPr>
          </a:lstStyle>
          <a:p/>
        </p:txBody>
      </p:sp>
      <p:sp>
        <p:nvSpPr>
          <p:cNvPr id="99" name="Shape 99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Shape 101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2" name="Shape 102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Shape 10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Shape 107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8" name="Shape 108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/>
            </a:lvl1pPr>
            <a:lvl2pPr lvl="1">
              <a:spcBef>
                <a:spcPts val="0"/>
              </a:spcBef>
              <a:buChar char="○"/>
              <a:defRPr/>
            </a:lvl2pPr>
            <a:lvl3pPr lvl="2">
              <a:spcBef>
                <a:spcPts val="0"/>
              </a:spcBef>
              <a:buChar char="■"/>
              <a:defRPr/>
            </a:lvl3pPr>
            <a:lvl4pPr lvl="3">
              <a:spcBef>
                <a:spcPts val="0"/>
              </a:spcBef>
              <a:buChar char="●"/>
              <a:defRPr/>
            </a:lvl4pPr>
            <a:lvl5pPr lvl="4">
              <a:spcBef>
                <a:spcPts val="0"/>
              </a:spcBef>
              <a:buChar char="○"/>
              <a:defRPr/>
            </a:lvl5pPr>
            <a:lvl6pPr lvl="5">
              <a:spcBef>
                <a:spcPts val="0"/>
              </a:spcBef>
              <a:buChar char="■"/>
              <a:defRPr/>
            </a:lvl6pPr>
            <a:lvl7pPr lvl="6">
              <a:spcBef>
                <a:spcPts val="0"/>
              </a:spcBef>
              <a:buChar char="●"/>
              <a:defRPr/>
            </a:lvl7pPr>
            <a:lvl8pPr lvl="7">
              <a:spcBef>
                <a:spcPts val="0"/>
              </a:spcBef>
              <a:buChar char="○"/>
              <a:defRPr/>
            </a:lvl8pPr>
            <a:lvl9pPr lvl="8">
              <a:spcBef>
                <a:spcPts val="0"/>
              </a:spcBef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Shape 114"/>
          <p:cNvGrpSpPr/>
          <p:nvPr/>
        </p:nvGrpSpPr>
        <p:grpSpPr>
          <a:xfrm>
            <a:off x="6866714" y="1306"/>
            <a:ext cx="2267450" cy="2601689"/>
            <a:chOff x="6790514" y="1306"/>
            <a:chExt cx="2267450" cy="2601689"/>
          </a:xfrm>
        </p:grpSpPr>
        <p:grpSp>
          <p:nvGrpSpPr>
            <p:cNvPr id="115" name="Shape 115"/>
            <p:cNvGrpSpPr/>
            <p:nvPr/>
          </p:nvGrpSpPr>
          <p:grpSpPr>
            <a:xfrm>
              <a:off x="7067464" y="1306"/>
              <a:ext cx="1990500" cy="1990200"/>
              <a:chOff x="7067464" y="1306"/>
              <a:chExt cx="1990500" cy="1990200"/>
            </a:xfrm>
          </p:grpSpPr>
          <p:sp>
            <p:nvSpPr>
              <p:cNvPr id="116" name="Shape 116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Shape 118"/>
              <p:cNvSpPr/>
              <p:nvPr/>
            </p:nvSpPr>
            <p:spPr>
              <a:xfrm rot="-8649154">
                <a:off x="7349891" y="283704"/>
                <a:ext cx="1425647" cy="1425403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" name="Shape 119"/>
            <p:cNvGrpSpPr/>
            <p:nvPr/>
          </p:nvGrpSpPr>
          <p:grpSpPr>
            <a:xfrm>
              <a:off x="8207125" y="1807996"/>
              <a:ext cx="795000" cy="795000"/>
              <a:chOff x="8207125" y="1807996"/>
              <a:chExt cx="795000" cy="795000"/>
            </a:xfrm>
          </p:grpSpPr>
          <p:sp>
            <p:nvSpPr>
              <p:cNvPr id="120" name="Shape 120"/>
              <p:cNvSpPr/>
              <p:nvPr/>
            </p:nvSpPr>
            <p:spPr>
              <a:xfrm rot="2152054">
                <a:off x="8319942" y="1920812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Shape 122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" name="Shape 123"/>
            <p:cNvGrpSpPr/>
            <p:nvPr/>
          </p:nvGrpSpPr>
          <p:grpSpPr>
            <a:xfrm>
              <a:off x="6790514" y="118856"/>
              <a:ext cx="548700" cy="548700"/>
              <a:chOff x="6790514" y="118856"/>
              <a:chExt cx="548700" cy="548700"/>
            </a:xfrm>
          </p:grpSpPr>
          <p:sp>
            <p:nvSpPr>
              <p:cNvPr id="124" name="Shape 124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Shape 125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Shape 129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30" name="Shape 130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3" name="Shape 133"/>
          <p:cNvSpPr txBox="1"/>
          <p:nvPr>
            <p:ph idx="1" type="subTitle"/>
          </p:nvPr>
        </p:nvSpPr>
        <p:spPr>
          <a:xfrm>
            <a:off x="1303800" y="2743202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134" name="Shape 134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/>
            </a:lvl1pPr>
            <a:lvl2pPr lvl="1">
              <a:spcBef>
                <a:spcPts val="0"/>
              </a:spcBef>
              <a:buChar char="○"/>
              <a:defRPr/>
            </a:lvl2pPr>
            <a:lvl3pPr lvl="2">
              <a:spcBef>
                <a:spcPts val="0"/>
              </a:spcBef>
              <a:buChar char="■"/>
              <a:defRPr/>
            </a:lvl3pPr>
            <a:lvl4pPr lvl="3">
              <a:spcBef>
                <a:spcPts val="0"/>
              </a:spcBef>
              <a:buChar char="●"/>
              <a:defRPr/>
            </a:lvl4pPr>
            <a:lvl5pPr lvl="4">
              <a:spcBef>
                <a:spcPts val="0"/>
              </a:spcBef>
              <a:buChar char="○"/>
              <a:defRPr/>
            </a:lvl5pPr>
            <a:lvl6pPr lvl="5">
              <a:spcBef>
                <a:spcPts val="0"/>
              </a:spcBef>
              <a:buChar char="■"/>
              <a:defRPr/>
            </a:lvl6pPr>
            <a:lvl7pPr lvl="6">
              <a:spcBef>
                <a:spcPts val="0"/>
              </a:spcBef>
              <a:buChar char="●"/>
              <a:defRPr/>
            </a:lvl7pPr>
            <a:lvl8pPr lvl="7">
              <a:spcBef>
                <a:spcPts val="0"/>
              </a:spcBef>
              <a:buChar char="○"/>
              <a:defRPr/>
            </a:lvl8pPr>
            <a:lvl9pPr lvl="8">
              <a:spcBef>
                <a:spcPts val="0"/>
              </a:spcBef>
              <a:buChar char="■"/>
              <a:defRPr/>
            </a:lvl9pPr>
          </a:lstStyle>
          <a:p/>
        </p:txBody>
      </p:sp>
      <p:sp>
        <p:nvSpPr>
          <p:cNvPr id="135" name="Shape 135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Shape 137"/>
          <p:cNvGrpSpPr/>
          <p:nvPr/>
        </p:nvGrpSpPr>
        <p:grpSpPr>
          <a:xfrm>
            <a:off x="713372" y="3847118"/>
            <a:ext cx="825392" cy="825392"/>
            <a:chOff x="348199" y="179450"/>
            <a:chExt cx="1116300" cy="1116300"/>
          </a:xfrm>
        </p:grpSpPr>
        <p:sp>
          <p:nvSpPr>
            <p:cNvPr id="138" name="Shape 138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Shape 14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●"/>
              <a:defRPr/>
            </a:lvl1pPr>
          </a:lstStyle>
          <a:p/>
        </p:txBody>
      </p:sp>
      <p:sp>
        <p:nvSpPr>
          <p:cNvPr id="141" name="Shape 141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</a:p>
        </p:txBody>
      </p:sp>
      <p:sp>
        <p:nvSpPr>
          <p:cNvPr id="9" name="Shape 9"/>
          <p:cNvSpPr txBox="1"/>
          <p:nvPr/>
        </p:nvSpPr>
        <p:spPr>
          <a:xfrm>
            <a:off x="102350" y="4850650"/>
            <a:ext cx="27465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900">
                <a:latin typeface="Amatic SC"/>
                <a:ea typeface="Amatic SC"/>
                <a:cs typeface="Amatic SC"/>
                <a:sym typeface="Amatic SC"/>
              </a:rPr>
              <a:t>Eric Newmsn - Aug 2017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Relationship Id="rId4" Type="http://schemas.openxmlformats.org/officeDocument/2006/relationships/image" Target="../media/image1.jpg"/><Relationship Id="rId5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gif"/><Relationship Id="rId4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gif"/><Relationship Id="rId4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Relationship Id="rId4" Type="http://schemas.openxmlformats.org/officeDocument/2006/relationships/image" Target="../media/image20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ctrTitle"/>
          </p:nvPr>
        </p:nvSpPr>
        <p:spPr>
          <a:xfrm>
            <a:off x="824000" y="1613812"/>
            <a:ext cx="4255500" cy="187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Ultra"/>
                <a:ea typeface="Ultra"/>
                <a:cs typeface="Ultra"/>
                <a:sym typeface="Ultra"/>
              </a:rPr>
              <a:t>The Zen of Coding</a:t>
            </a:r>
          </a:p>
        </p:txBody>
      </p:sp>
      <p:sp>
        <p:nvSpPr>
          <p:cNvPr id="279" name="Shape 279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Creativity and Intuition</a:t>
            </a:r>
          </a:p>
        </p:txBody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1303800" y="1990050"/>
            <a:ext cx="35172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Don’t forget that this is as much Art as it is Science… You need BOTH halves of your brain to be </a:t>
            </a: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successful</a:t>
            </a: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...</a:t>
            </a:r>
          </a:p>
        </p:txBody>
      </p:sp>
      <p:pic>
        <p:nvPicPr>
          <p:cNvPr descr="Image result for art vs. science" id="344" name="Shape 3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7300" y="1285450"/>
            <a:ext cx="2905125" cy="1571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art vs. science" id="345" name="Shape 3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7312" y="3089150"/>
            <a:ext cx="2705100" cy="16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Shape 346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Teamwork</a:t>
            </a:r>
          </a:p>
        </p:txBody>
      </p:sp>
      <p:sp>
        <p:nvSpPr>
          <p:cNvPr id="352" name="Shape 35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...Divide and conquer...</a:t>
            </a:r>
          </a:p>
        </p:txBody>
      </p:sp>
      <p:pic>
        <p:nvPicPr>
          <p:cNvPr id="353" name="Shape 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1150" y="1017725"/>
            <a:ext cx="3551150" cy="3551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Shape 354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Focus</a:t>
            </a:r>
          </a:p>
        </p:txBody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x="516700" y="1361300"/>
            <a:ext cx="2178300" cy="2962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Amatic SC"/>
              <a:ea typeface="Amatic SC"/>
              <a:cs typeface="Amatic SC"/>
              <a:sym typeface="Amatic SC"/>
            </a:endParaRPr>
          </a:p>
          <a:p>
            <a:pPr lvl="0" algn="l">
              <a:spcBef>
                <a:spcPts val="0"/>
              </a:spcBef>
              <a:buNone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It does get easier...</a:t>
            </a:r>
          </a:p>
        </p:txBody>
      </p:sp>
      <p:pic>
        <p:nvPicPr>
          <p:cNvPr descr="Image result for focus on the goal image" id="361" name="Shape 3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7700" y="649650"/>
            <a:ext cx="2514600" cy="1676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focus on the goal image" id="362" name="Shape 3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7225" y="2485099"/>
            <a:ext cx="2495550" cy="1838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focus on the goal image" id="363" name="Shape 3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1900" y="1700212"/>
            <a:ext cx="2628900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Shape 364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Google Fu</a:t>
            </a:r>
          </a:p>
        </p:txBody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289875" y="1401425"/>
            <a:ext cx="3818400" cy="1056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latin typeface="Amatic SC"/>
                <a:ea typeface="Amatic SC"/>
                <a:cs typeface="Amatic SC"/>
                <a:sym typeface="Amatic SC"/>
              </a:rPr>
              <a:t>Sharpen your search skills… Don’t forget judgement.. Learn who to trust...The internet isn’t always right about YOUR problem or situation...</a:t>
            </a:r>
          </a:p>
        </p:txBody>
      </p:sp>
      <p:pic>
        <p:nvPicPr>
          <p:cNvPr id="371" name="Shape 3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2075" y="1152475"/>
            <a:ext cx="4570225" cy="31534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the truth is out there..." id="372" name="Shape 3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225" y="3366524"/>
            <a:ext cx="3751724" cy="167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Shape 373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SOLUTIONS!</a:t>
            </a:r>
          </a:p>
        </p:txBody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1303800" y="1394200"/>
            <a:ext cx="2905500" cy="327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Amatic SC"/>
                <a:ea typeface="Amatic SC"/>
                <a:cs typeface="Amatic SC"/>
                <a:sym typeface="Amatic SC"/>
              </a:rPr>
              <a:t>Innovation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Amatic SC"/>
                <a:ea typeface="Amatic SC"/>
                <a:cs typeface="Amatic SC"/>
                <a:sym typeface="Amatic SC"/>
              </a:rPr>
              <a:t>   Creativity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Amatic SC"/>
                <a:ea typeface="Amatic SC"/>
                <a:cs typeface="Amatic SC"/>
                <a:sym typeface="Amatic SC"/>
              </a:rPr>
              <a:t>       Teamwork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Amatic SC"/>
                <a:ea typeface="Amatic SC"/>
                <a:cs typeface="Amatic SC"/>
                <a:sym typeface="Amatic SC"/>
              </a:rPr>
              <a:t>           GoogleFu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2400">
                <a:latin typeface="Amatic SC"/>
                <a:ea typeface="Amatic SC"/>
                <a:cs typeface="Amatic SC"/>
                <a:sym typeface="Amatic SC"/>
              </a:rPr>
              <a:t>             …… Voilá</a:t>
            </a:r>
          </a:p>
        </p:txBody>
      </p:sp>
      <p:pic>
        <p:nvPicPr>
          <p:cNvPr id="380" name="Shape 3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0775" y="1990050"/>
            <a:ext cx="4754050" cy="2674149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Shape 381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Dillemas!</a:t>
            </a:r>
          </a:p>
        </p:txBody>
      </p:sp>
      <p:sp>
        <p:nvSpPr>
          <p:cNvPr id="387" name="Shape 38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88" name="Shape 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0849" y="1597875"/>
            <a:ext cx="4144900" cy="28716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Shape 3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184" y="1489974"/>
            <a:ext cx="4144891" cy="2929625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Shape 390"/>
          <p:cNvSpPr txBox="1"/>
          <p:nvPr/>
        </p:nvSpPr>
        <p:spPr>
          <a:xfrm>
            <a:off x="352175" y="1490037"/>
            <a:ext cx="8631900" cy="29295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Ultra"/>
                <a:ea typeface="Ultra"/>
                <a:cs typeface="Ultra"/>
                <a:sym typeface="Ultra"/>
              </a:rPr>
              <a:t>We are here to help you, but only if you engage us to help! </a:t>
            </a:r>
            <a:br>
              <a:rPr lang="en" sz="3000">
                <a:solidFill>
                  <a:srgbClr val="FFFFFF"/>
                </a:solidFill>
                <a:latin typeface="Ultra"/>
                <a:ea typeface="Ultra"/>
                <a:cs typeface="Ultra"/>
                <a:sym typeface="Ultra"/>
              </a:rPr>
            </a:br>
          </a:p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Ultra"/>
                <a:ea typeface="Ultra"/>
                <a:cs typeface="Ultra"/>
                <a:sym typeface="Ultra"/>
              </a:rPr>
              <a:t>             We’ve been there!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400">
              <a:solidFill>
                <a:srgbClr val="FFFFFF"/>
              </a:solidFill>
              <a:latin typeface="Ultra"/>
              <a:ea typeface="Ultra"/>
              <a:cs typeface="Ultra"/>
              <a:sym typeface="Ultra"/>
            </a:endParaRPr>
          </a:p>
          <a:p>
            <a:pPr lvl="0" algn="ctr">
              <a:spcBef>
                <a:spcPts val="0"/>
              </a:spcBef>
              <a:buNone/>
            </a:pPr>
            <a:r>
              <a:rPr b="1" lang="en" sz="2400">
                <a:solidFill>
                  <a:schemeClr val="lt2"/>
                </a:solidFill>
                <a:highlight>
                  <a:srgbClr val="002B36"/>
                </a:highlight>
                <a:latin typeface="Amatic SC"/>
                <a:ea typeface="Amatic SC"/>
                <a:cs typeface="Amatic SC"/>
                <a:sym typeface="Amatic SC"/>
              </a:rPr>
              <a:t>Coding is hard. It will take time. There is no way around that.</a:t>
            </a:r>
          </a:p>
        </p:txBody>
      </p:sp>
      <p:sp>
        <p:nvSpPr>
          <p:cNvPr id="391" name="Shape 391"/>
          <p:cNvSpPr txBox="1"/>
          <p:nvPr/>
        </p:nvSpPr>
        <p:spPr>
          <a:xfrm>
            <a:off x="404825" y="4579150"/>
            <a:ext cx="85845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1800">
                <a:latin typeface="Alegreya"/>
                <a:ea typeface="Alegreya"/>
                <a:cs typeface="Alegreya"/>
                <a:sym typeface="Alegreya"/>
              </a:rPr>
              <a:t>Slack your Team, Office Hours, TA’s, GoogleFu -- We will get you through it!</a:t>
            </a:r>
          </a:p>
        </p:txBody>
      </p:sp>
      <p:sp>
        <p:nvSpPr>
          <p:cNvPr id="392" name="Shape 392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8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400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Course Structure</a:t>
            </a:r>
          </a:p>
        </p:txBody>
      </p:sp>
      <p:sp>
        <p:nvSpPr>
          <p:cNvPr id="398" name="Shape 39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Daily Schedule</a:t>
            </a:r>
          </a:p>
        </p:txBody>
      </p:sp>
      <p:sp>
        <p:nvSpPr>
          <p:cNvPr id="404" name="Shape 404"/>
          <p:cNvSpPr txBox="1"/>
          <p:nvPr>
            <p:ph idx="1" type="body"/>
          </p:nvPr>
        </p:nvSpPr>
        <p:spPr>
          <a:xfrm>
            <a:off x="1303800" y="125960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Set objectives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Lecture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Demo(s)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Discussions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In-class exercise</a:t>
            </a:r>
          </a:p>
          <a:p>
            <a:pPr indent="-419100" lvl="0" marL="45720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Homework and projects</a:t>
            </a:r>
          </a:p>
        </p:txBody>
      </p:sp>
      <p:sp>
        <p:nvSpPr>
          <p:cNvPr id="405" name="Shape 405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Weekly Schedule</a:t>
            </a:r>
          </a:p>
        </p:txBody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2400">
                <a:latin typeface="Amatic SC"/>
                <a:ea typeface="Amatic SC"/>
                <a:cs typeface="Amatic SC"/>
                <a:sym typeface="Amatic SC"/>
              </a:rPr>
              <a:t>Homework 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 sz="2400">
                <a:latin typeface="Amatic SC"/>
                <a:ea typeface="Amatic SC"/>
                <a:cs typeface="Amatic SC"/>
                <a:sym typeface="Amatic SC"/>
              </a:rPr>
              <a:t>AND/OR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2400">
                <a:latin typeface="Amatic SC"/>
                <a:ea typeface="Amatic SC"/>
                <a:cs typeface="Amatic SC"/>
                <a:sym typeface="Amatic SC"/>
              </a:rPr>
              <a:t>Project (Individual or Group)</a:t>
            </a:r>
          </a:p>
        </p:txBody>
      </p:sp>
      <p:sp>
        <p:nvSpPr>
          <p:cNvPr id="412" name="Shape 412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Learning to Code </a:t>
            </a:r>
            <a:r>
              <a:rPr i="1" lang="en" u="sng"/>
              <a:t>Requires</a:t>
            </a:r>
            <a:r>
              <a:rPr lang="en"/>
              <a:t> Coding</a:t>
            </a:r>
          </a:p>
        </p:txBody>
      </p:sp>
      <p:sp>
        <p:nvSpPr>
          <p:cNvPr id="418" name="Shape 418"/>
          <p:cNvSpPr txBox="1"/>
          <p:nvPr>
            <p:ph idx="1" type="body"/>
          </p:nvPr>
        </p:nvSpPr>
        <p:spPr>
          <a:xfrm>
            <a:off x="880100" y="1922150"/>
            <a:ext cx="4553400" cy="111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i="1" lang="en" sz="3000">
                <a:latin typeface="Amatic SC"/>
                <a:ea typeface="Amatic SC"/>
                <a:cs typeface="Amatic SC"/>
                <a:sym typeface="Amatic SC"/>
              </a:rPr>
              <a:t>You will never stop getting better...</a:t>
            </a:r>
          </a:p>
        </p:txBody>
      </p:sp>
      <p:pic>
        <p:nvPicPr>
          <p:cNvPr id="419" name="Shape 4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3600" y="1201350"/>
            <a:ext cx="3398700" cy="33675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practice" id="420" name="Shape 4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675" y="2941400"/>
            <a:ext cx="1952624" cy="1952624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Shape 421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6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x="1290525" y="279825"/>
            <a:ext cx="32316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Ultra"/>
                <a:ea typeface="Ultra"/>
                <a:cs typeface="Ultra"/>
                <a:sym typeface="Ultra"/>
              </a:rPr>
              <a:t>Eric Newman</a:t>
            </a:r>
          </a:p>
        </p:txBody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235500" y="1152475"/>
            <a:ext cx="4755000" cy="3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2300">
                <a:latin typeface="Amatic SC"/>
                <a:ea typeface="Amatic SC"/>
                <a:cs typeface="Amatic SC"/>
                <a:sym typeface="Amatic SC"/>
              </a:rPr>
              <a:t>Worked on the Space Shuttle</a:t>
            </a:r>
          </a:p>
          <a:p>
            <a:pPr indent="-374650" lvl="1" marL="914400" rtl="0">
              <a:spcBef>
                <a:spcPts val="0"/>
              </a:spcBef>
              <a:buSzPct val="100000"/>
              <a:buFont typeface="Amatic SC"/>
            </a:pPr>
            <a:r>
              <a:rPr i="1" lang="en" sz="2300">
                <a:latin typeface="Amatic SC"/>
                <a:ea typeface="Amatic SC"/>
                <a:cs typeface="Amatic SC"/>
                <a:sym typeface="Amatic SC"/>
              </a:rPr>
              <a:t>Wrote the Destruct System code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2300">
                <a:latin typeface="Amatic SC"/>
                <a:ea typeface="Amatic SC"/>
                <a:cs typeface="Amatic SC"/>
                <a:sym typeface="Amatic SC"/>
              </a:rPr>
              <a:t>Helped create the internet</a:t>
            </a:r>
          </a:p>
          <a:p>
            <a:pPr indent="-374650" lvl="1" marL="914400" rtl="0">
              <a:spcBef>
                <a:spcPts val="0"/>
              </a:spcBef>
              <a:buSzPct val="100000"/>
              <a:buFont typeface="Amatic SC"/>
            </a:pPr>
            <a:r>
              <a:rPr i="1" lang="en" sz="2300">
                <a:latin typeface="Amatic SC"/>
                <a:ea typeface="Amatic SC"/>
                <a:cs typeface="Amatic SC"/>
                <a:sym typeface="Amatic SC"/>
              </a:rPr>
              <a:t>AOL, Match.com, MapQuest, Etc</a:t>
            </a:r>
            <a:r>
              <a:rPr lang="en" sz="2300">
                <a:latin typeface="Amatic SC"/>
                <a:ea typeface="Amatic SC"/>
                <a:cs typeface="Amatic SC"/>
                <a:sym typeface="Amatic SC"/>
              </a:rPr>
              <a:t>.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2300">
                <a:latin typeface="Amatic SC"/>
                <a:ea typeface="Amatic SC"/>
                <a:cs typeface="Amatic SC"/>
                <a:sym typeface="Amatic SC"/>
              </a:rPr>
              <a:t>CURRENTLY Work at a Mobile Startup AS VP OF R&amp;D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2300">
                <a:latin typeface="Amatic SC"/>
                <a:ea typeface="Amatic SC"/>
                <a:cs typeface="Amatic SC"/>
                <a:sym typeface="Amatic SC"/>
              </a:rPr>
              <a:t>Insatiable Coding Junkie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2300">
                <a:latin typeface="Amatic SC"/>
                <a:ea typeface="Amatic SC"/>
                <a:cs typeface="Amatic SC"/>
                <a:sym typeface="Amatic SC"/>
              </a:rPr>
              <a:t>I Eat mobile web apps for breakfast-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2300">
                <a:latin typeface="Amatic SC"/>
                <a:ea typeface="Amatic SC"/>
                <a:cs typeface="Amatic SC"/>
                <a:sym typeface="Amatic SC"/>
              </a:rPr>
              <a:t>Band Leader &amp; Guitar Player...</a:t>
            </a:r>
          </a:p>
        </p:txBody>
      </p:sp>
      <p:pic>
        <p:nvPicPr>
          <p:cNvPr descr="IMG_7216.jpg" id="286" name="Shape 2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8113" y="0"/>
            <a:ext cx="4209222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Shape 287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Pre-Work</a:t>
            </a:r>
          </a:p>
        </p:txBody>
      </p:sp>
      <p:sp>
        <p:nvSpPr>
          <p:cNvPr id="427" name="Shape 427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Checklist</a:t>
            </a:r>
          </a:p>
        </p:txBody>
      </p:sp>
      <p:sp>
        <p:nvSpPr>
          <p:cNvPr id="433" name="Shape 433"/>
          <p:cNvSpPr txBox="1"/>
          <p:nvPr>
            <p:ph idx="1" type="body"/>
          </p:nvPr>
        </p:nvSpPr>
        <p:spPr>
          <a:xfrm>
            <a:off x="1303800" y="1359200"/>
            <a:ext cx="7030500" cy="3561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Slack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Atom or </a:t>
            </a: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Sublime Text 3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Git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CLI</a:t>
            </a:r>
          </a:p>
          <a:p>
            <a:pPr indent="-374650" lvl="1" marL="914400" rtl="0">
              <a:spcBef>
                <a:spcPts val="0"/>
              </a:spcBef>
              <a:buSzPct val="100000"/>
              <a:buFont typeface="Amatic SC"/>
            </a:pP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Git Bash (Windows)</a:t>
            </a:r>
          </a:p>
          <a:p>
            <a:pPr indent="-374650" lvl="1" marL="914400" rtl="0">
              <a:spcBef>
                <a:spcPts val="0"/>
              </a:spcBef>
              <a:buSzPct val="100000"/>
              <a:buFont typeface="Amatic SC"/>
            </a:pP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Terminal (Apple)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Node.js</a:t>
            </a:r>
          </a:p>
          <a:p>
            <a:pPr indent="-37465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Heroku</a:t>
            </a:r>
          </a:p>
          <a:p>
            <a:pPr indent="-374650" lvl="0" marL="457200">
              <a:spcBef>
                <a:spcPts val="0"/>
              </a:spcBef>
              <a:buSzPct val="100000"/>
              <a:buFont typeface="Amatic SC"/>
            </a:pPr>
            <a:r>
              <a:rPr b="1" lang="en" sz="2300">
                <a:latin typeface="Amatic SC"/>
                <a:ea typeface="Amatic SC"/>
                <a:cs typeface="Amatic SC"/>
                <a:sym typeface="Amatic SC"/>
              </a:rPr>
              <a:t>Chrome</a:t>
            </a:r>
          </a:p>
        </p:txBody>
      </p:sp>
      <p:sp>
        <p:nvSpPr>
          <p:cNvPr id="434" name="Shape 434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/>
              <a:t>WORKING</a:t>
            </a:r>
            <a:r>
              <a:rPr lang="en"/>
              <a:t> Accounts</a:t>
            </a:r>
          </a:p>
        </p:txBody>
      </p:sp>
      <p:sp>
        <p:nvSpPr>
          <p:cNvPr id="440" name="Shape 44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3000">
                <a:latin typeface="Amatic SC"/>
                <a:ea typeface="Amatic SC"/>
                <a:cs typeface="Amatic SC"/>
                <a:sym typeface="Amatic SC"/>
              </a:rPr>
              <a:t>GitHub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3000">
                <a:latin typeface="Amatic SC"/>
                <a:ea typeface="Amatic SC"/>
                <a:cs typeface="Amatic SC"/>
                <a:sym typeface="Amatic SC"/>
              </a:rPr>
              <a:t>GitLab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3000">
                <a:latin typeface="Amatic SC"/>
                <a:ea typeface="Amatic SC"/>
                <a:cs typeface="Amatic SC"/>
                <a:sym typeface="Amatic SC"/>
              </a:rPr>
              <a:t>Heroku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3000">
                <a:latin typeface="Amatic SC"/>
                <a:ea typeface="Amatic SC"/>
                <a:cs typeface="Amatic SC"/>
                <a:sym typeface="Amatic SC"/>
              </a:rPr>
              <a:t>Stack Overflow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b="1" lang="en" sz="3000">
                <a:latin typeface="Amatic SC"/>
                <a:ea typeface="Amatic SC"/>
                <a:cs typeface="Amatic SC"/>
                <a:sym typeface="Amatic SC"/>
              </a:rPr>
              <a:t>LinkedIn</a:t>
            </a:r>
          </a:p>
        </p:txBody>
      </p:sp>
      <p:sp>
        <p:nvSpPr>
          <p:cNvPr id="441" name="Shape 441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Test</a:t>
            </a:r>
          </a:p>
        </p:txBody>
      </p:sp>
      <p:sp>
        <p:nvSpPr>
          <p:cNvPr id="447" name="Shape 44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Open Sublime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Open Git Bash or Terminal</a:t>
            </a:r>
          </a:p>
          <a:p>
            <a:pPr indent="-419100" lvl="1" marL="9144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node -v</a:t>
            </a:r>
          </a:p>
          <a:p>
            <a:pPr indent="-419100" lvl="1" marL="9144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git --version</a:t>
            </a:r>
          </a:p>
          <a:p>
            <a:pPr indent="-419100" lvl="1" marL="914400" rtl="0">
              <a:spcBef>
                <a:spcPts val="0"/>
              </a:spcBef>
              <a:buSzPct val="100000"/>
              <a:buFont typeface="Amatic SC"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heroku --version</a:t>
            </a:r>
          </a:p>
        </p:txBody>
      </p:sp>
      <p:sp>
        <p:nvSpPr>
          <p:cNvPr id="448" name="Shape 448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A86E8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Break</a:t>
            </a:r>
          </a:p>
        </p:txBody>
      </p:sp>
      <p:sp>
        <p:nvSpPr>
          <p:cNvPr id="454" name="Shape 454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hape 459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Modern Web...</a:t>
            </a:r>
          </a:p>
        </p:txBody>
      </p:sp>
      <p:sp>
        <p:nvSpPr>
          <p:cNvPr id="460" name="Shape 460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Full Stack Magic?</a:t>
            </a:r>
          </a:p>
        </p:txBody>
      </p:sp>
      <p:sp>
        <p:nvSpPr>
          <p:cNvPr id="466" name="Shape 46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age result for device image" id="467" name="Shape 4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675" y="1419524"/>
            <a:ext cx="3671625" cy="30474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lated image" id="468" name="Shape 4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6300" y="402975"/>
            <a:ext cx="3048000" cy="4064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9" name="Shape 469"/>
          <p:cNvCxnSpPr/>
          <p:nvPr/>
        </p:nvCxnSpPr>
        <p:spPr>
          <a:xfrm rot="10800000">
            <a:off x="4002100" y="3608425"/>
            <a:ext cx="1269300" cy="12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70" name="Shape 470"/>
          <p:cNvCxnSpPr>
            <a:endCxn id="468" idx="1"/>
          </p:cNvCxnSpPr>
          <p:nvPr/>
        </p:nvCxnSpPr>
        <p:spPr>
          <a:xfrm>
            <a:off x="3989100" y="2434975"/>
            <a:ext cx="1297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71" name="Shape 471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What is Full Stack Development?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7" name="Shape 477"/>
          <p:cNvSpPr txBox="1"/>
          <p:nvPr>
            <p:ph idx="1" type="body"/>
          </p:nvPr>
        </p:nvSpPr>
        <p:spPr>
          <a:xfrm>
            <a:off x="187425" y="1752250"/>
            <a:ext cx="4164300" cy="51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600">
                <a:latin typeface="Amatic SC"/>
                <a:ea typeface="Amatic SC"/>
                <a:cs typeface="Amatic SC"/>
                <a:sym typeface="Amatic SC"/>
              </a:rPr>
              <a:t>Page Stuff - HTML, CSS</a:t>
            </a:r>
          </a:p>
        </p:txBody>
      </p:sp>
      <p:pic>
        <p:nvPicPr>
          <p:cNvPr id="478" name="Shape 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5523" y="1517400"/>
            <a:ext cx="5196775" cy="3091099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Shape 479"/>
          <p:cNvSpPr txBox="1"/>
          <p:nvPr>
            <p:ph idx="1" type="body"/>
          </p:nvPr>
        </p:nvSpPr>
        <p:spPr>
          <a:xfrm>
            <a:off x="187425" y="2264050"/>
            <a:ext cx="4164300" cy="51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600">
                <a:latin typeface="Amatic SC"/>
                <a:ea typeface="Amatic SC"/>
                <a:cs typeface="Amatic SC"/>
                <a:sym typeface="Amatic SC"/>
              </a:rPr>
              <a:t>Data Stuff - MongoDB, MySQL, Firebase</a:t>
            </a:r>
          </a:p>
        </p:txBody>
      </p:sp>
      <p:sp>
        <p:nvSpPr>
          <p:cNvPr id="480" name="Shape 480"/>
          <p:cNvSpPr txBox="1"/>
          <p:nvPr>
            <p:ph idx="1" type="body"/>
          </p:nvPr>
        </p:nvSpPr>
        <p:spPr>
          <a:xfrm>
            <a:off x="187425" y="2775812"/>
            <a:ext cx="4164300" cy="51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600">
                <a:latin typeface="Amatic SC"/>
                <a:ea typeface="Amatic SC"/>
                <a:cs typeface="Amatic SC"/>
                <a:sym typeface="Amatic SC"/>
              </a:rPr>
              <a:t>Logic Stuff - JavaScript, Node.js, PHP, Etc.</a:t>
            </a:r>
          </a:p>
        </p:txBody>
      </p:sp>
      <p:sp>
        <p:nvSpPr>
          <p:cNvPr id="481" name="Shape 481"/>
          <p:cNvSpPr txBox="1"/>
          <p:nvPr>
            <p:ph idx="1" type="body"/>
          </p:nvPr>
        </p:nvSpPr>
        <p:spPr>
          <a:xfrm>
            <a:off x="187425" y="3287625"/>
            <a:ext cx="4164300" cy="51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600">
                <a:latin typeface="Amatic SC"/>
                <a:ea typeface="Amatic SC"/>
                <a:cs typeface="Amatic SC"/>
                <a:sym typeface="Amatic SC"/>
              </a:rPr>
              <a:t>Frameworks - Angular, React, Vue, Etc.</a:t>
            </a:r>
          </a:p>
        </p:txBody>
      </p:sp>
      <p:sp>
        <p:nvSpPr>
          <p:cNvPr id="482" name="Shape 482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Front End, Meet Back End. Back End, Front End.</a:t>
            </a:r>
          </a:p>
        </p:txBody>
      </p:sp>
      <p:sp>
        <p:nvSpPr>
          <p:cNvPr id="488" name="Shape 48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89" name="Shape 4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1700" y="1710750"/>
            <a:ext cx="6060600" cy="2858124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Shape 490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Building Blocks</a:t>
            </a:r>
          </a:p>
        </p:txBody>
      </p:sp>
      <p:sp>
        <p:nvSpPr>
          <p:cNvPr id="496" name="Shape 496"/>
          <p:cNvSpPr txBox="1"/>
          <p:nvPr>
            <p:ph idx="1" type="body"/>
          </p:nvPr>
        </p:nvSpPr>
        <p:spPr>
          <a:xfrm>
            <a:off x="311700" y="1597875"/>
            <a:ext cx="43860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200">
                <a:latin typeface="Ultra"/>
                <a:ea typeface="Ultra"/>
                <a:cs typeface="Ultra"/>
                <a:sym typeface="Ultra"/>
              </a:rPr>
              <a:t>Every tool, language, command, script, app, and technology adds another set of cool blocks waiting to be combined, and explored in new ways...</a:t>
            </a:r>
          </a:p>
        </p:txBody>
      </p:sp>
      <p:pic>
        <p:nvPicPr>
          <p:cNvPr id="497" name="Shape 4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1399" y="1152475"/>
            <a:ext cx="4010900" cy="3281645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Shape 498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Your Turn = Go!</a:t>
            </a: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Who are you?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Where are you from?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What’s your background?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Why are you here?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Fun fact?</a:t>
            </a:r>
          </a:p>
        </p:txBody>
      </p:sp>
      <p:sp>
        <p:nvSpPr>
          <p:cNvPr id="294" name="Shape 294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Shape 50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 the Beginning was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the Command Line...</a:t>
            </a:r>
          </a:p>
        </p:txBody>
      </p:sp>
      <p:sp>
        <p:nvSpPr>
          <p:cNvPr id="504" name="Shape 504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CLI vs. GUI</a:t>
            </a:r>
          </a:p>
        </p:txBody>
      </p:sp>
      <p:sp>
        <p:nvSpPr>
          <p:cNvPr id="510" name="Shape 51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11" name="Shape 5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14250"/>
            <a:ext cx="4117724" cy="288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Shape 5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8875" y="1818625"/>
            <a:ext cx="3895099" cy="2264949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Shape 513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Files</a:t>
            </a:r>
          </a:p>
        </p:txBody>
      </p:sp>
      <p:sp>
        <p:nvSpPr>
          <p:cNvPr id="519" name="Shape 51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solidFill>
            <a:srgbClr val="666666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touch</a:t>
            </a:r>
          </a:p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ls (list)</a:t>
            </a:r>
          </a:p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open (Apple), explorer (Windows)</a:t>
            </a:r>
          </a:p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cat (concatenate)</a:t>
            </a:r>
          </a:p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rm (remove)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0" name="Shape 520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Editing Tools from CLI</a:t>
            </a:r>
          </a:p>
        </p:txBody>
      </p:sp>
      <p:sp>
        <p:nvSpPr>
          <p:cNvPr id="526" name="Shape 526"/>
          <p:cNvSpPr txBox="1"/>
          <p:nvPr>
            <p:ph idx="1" type="body"/>
          </p:nvPr>
        </p:nvSpPr>
        <p:spPr>
          <a:xfrm>
            <a:off x="1303800" y="1414425"/>
            <a:ext cx="7030500" cy="350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subl --help,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Usage: subl [arguments] [files]         edit the given files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   or: subl [arguments] [directories]   open the given directories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   or: subl [arguments] -               edit stdin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OR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atom --help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Usage: atom [arguments] [files]         edit the given files</a:t>
            </a:r>
          </a:p>
          <a:p>
            <a:pPr indent="4572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or: a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tom . (opens folder) </a:t>
            </a:r>
          </a:p>
          <a:p>
            <a:pPr indent="4572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or: atom file.js (opens file) </a:t>
            </a:r>
          </a:p>
          <a:p>
            <a:pPr indent="4572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or: atom (opens editor)</a:t>
            </a:r>
          </a:p>
          <a:p>
            <a:pPr indent="4572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latin typeface="Arial"/>
                <a:ea typeface="Arial"/>
                <a:cs typeface="Arial"/>
                <a:sym typeface="Arial"/>
              </a:rPr>
            </a:br>
            <a:r>
              <a:rPr lang="en" sz="1400">
                <a:latin typeface="Arial"/>
                <a:ea typeface="Arial"/>
                <a:cs typeface="Arial"/>
                <a:sym typeface="Arial"/>
              </a:rPr>
              <a:t>VIM : not today!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Shape 527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Directories</a:t>
            </a:r>
          </a:p>
        </p:txBody>
      </p:sp>
      <p:sp>
        <p:nvSpPr>
          <p:cNvPr id="533" name="Shape 53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solidFill>
            <a:srgbClr val="666666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  <a:buChar char="➢"/>
            </a:pPr>
            <a:r>
              <a:rPr lang="en" sz="18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pwd (print working directory)</a:t>
            </a:r>
          </a:p>
          <a:p>
            <a:pPr indent="-3429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  <a:buChar char="➢"/>
            </a:pPr>
            <a:r>
              <a:rPr lang="en" sz="18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mkdir (make directory [folder])</a:t>
            </a:r>
          </a:p>
          <a:p>
            <a:pPr indent="-3429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  <a:buChar char="➢"/>
            </a:pPr>
            <a:r>
              <a:rPr lang="en" sz="18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cd (change directory)</a:t>
            </a:r>
          </a:p>
          <a:p>
            <a:pPr indent="-3429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  <a:buChar char="➢"/>
            </a:pPr>
            <a:r>
              <a:rPr lang="en" sz="18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cd .. (move up)</a:t>
            </a:r>
          </a:p>
          <a:p>
            <a:pPr indent="-3429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  <a:buChar char="➢"/>
            </a:pPr>
            <a:r>
              <a:rPr lang="en" sz="18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cd ~ (go home)</a:t>
            </a:r>
          </a:p>
          <a:p>
            <a:pPr indent="-3429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  <a:buChar char="➢"/>
            </a:pPr>
            <a:r>
              <a:rPr lang="en" sz="18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open . (Apple), explorer . (Windows)</a:t>
            </a:r>
          </a:p>
          <a:p>
            <a:pPr indent="-3429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  <a:buChar char="➢"/>
            </a:pPr>
            <a:r>
              <a:rPr lang="en" sz="18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rm -r (remove directory) </a:t>
            </a:r>
          </a:p>
        </p:txBody>
      </p:sp>
      <p:sp>
        <p:nvSpPr>
          <p:cNvPr id="534" name="Shape 534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Special Keystrokes</a:t>
            </a:r>
          </a:p>
        </p:txBody>
      </p:sp>
      <p:sp>
        <p:nvSpPr>
          <p:cNvPr id="540" name="Shape 54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1" name="Shape 54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solidFill>
            <a:srgbClr val="666666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Esc</a:t>
            </a:r>
          </a:p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Control-C</a:t>
            </a:r>
          </a:p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Tab</a:t>
            </a:r>
          </a:p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Up/Down</a:t>
            </a:r>
          </a:p>
        </p:txBody>
      </p:sp>
      <p:sp>
        <p:nvSpPr>
          <p:cNvPr id="542" name="Shape 542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RTFM</a:t>
            </a:r>
          </a:p>
        </p:txBody>
      </p:sp>
      <p:sp>
        <p:nvSpPr>
          <p:cNvPr id="548" name="Shape 54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solidFill>
            <a:srgbClr val="666666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man </a:t>
            </a:r>
          </a:p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which</a:t>
            </a:r>
          </a:p>
          <a:p>
            <a:pPr indent="-381000" lvl="0" marL="457200" rtl="0">
              <a:spcBef>
                <a:spcPts val="0"/>
              </a:spcBef>
              <a:buClr>
                <a:srgbClr val="00FF00"/>
              </a:buClr>
              <a:buSzPct val="100000"/>
              <a:buFont typeface="Arial"/>
            </a:pPr>
            <a:r>
              <a:rPr lang="en" sz="2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help -?</a:t>
            </a:r>
          </a:p>
        </p:txBody>
      </p:sp>
      <p:sp>
        <p:nvSpPr>
          <p:cNvPr id="549" name="Shape 549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Go!</a:t>
            </a:r>
          </a:p>
        </p:txBody>
      </p:sp>
      <p:sp>
        <p:nvSpPr>
          <p:cNvPr id="555" name="Shape 555"/>
          <p:cNvSpPr txBox="1"/>
          <p:nvPr>
            <p:ph idx="1" type="body"/>
          </p:nvPr>
        </p:nvSpPr>
        <p:spPr>
          <a:xfrm>
            <a:off x="278900" y="1399050"/>
            <a:ext cx="5604600" cy="167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From the command line: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Make a new directory titled: </a:t>
            </a:r>
            <a:r>
              <a:rPr b="1" lang="en" sz="1800"/>
              <a:t>first_day_stuff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Change into directory  </a:t>
            </a:r>
            <a:r>
              <a:rPr b="1" lang="en" sz="1800"/>
              <a:t>first_day_stuff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Create a file titled: </a:t>
            </a:r>
            <a:r>
              <a:rPr b="1" lang="en" sz="1800"/>
              <a:t>first-day.html</a:t>
            </a:r>
            <a:r>
              <a:rPr lang="en" sz="1800"/>
              <a:t> 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Open </a:t>
            </a:r>
            <a:r>
              <a:rPr b="1" lang="en" sz="1800"/>
              <a:t>first_day_stuff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6" name="Shape 556"/>
          <p:cNvSpPr txBox="1"/>
          <p:nvPr>
            <p:ph idx="2" type="body"/>
          </p:nvPr>
        </p:nvSpPr>
        <p:spPr>
          <a:xfrm>
            <a:off x="421300" y="3656850"/>
            <a:ext cx="8118300" cy="117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Bonus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In one command, make multiple directories titled: </a:t>
            </a:r>
            <a:r>
              <a:rPr b="1" lang="en" sz="1400"/>
              <a:t>dir_one</a:t>
            </a:r>
            <a:r>
              <a:rPr lang="en" sz="1400"/>
              <a:t> and </a:t>
            </a:r>
            <a:r>
              <a:rPr b="1" lang="en" sz="1400"/>
              <a:t>dir_two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In one command, create multiple files: </a:t>
            </a:r>
            <a:r>
              <a:rPr b="1" lang="en" sz="1400"/>
              <a:t>one.html </a:t>
            </a:r>
            <a:r>
              <a:rPr lang="en" sz="1400"/>
              <a:t>and </a:t>
            </a:r>
            <a:r>
              <a:rPr b="1" lang="en" sz="1400"/>
              <a:t>two.html</a:t>
            </a:r>
            <a:r>
              <a:rPr lang="en" sz="1400"/>
              <a:t> </a:t>
            </a:r>
          </a:p>
        </p:txBody>
      </p:sp>
      <p:sp>
        <p:nvSpPr>
          <p:cNvPr id="557" name="Shape 557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Shape 56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Find a Friend</a:t>
            </a:r>
          </a:p>
        </p:txBody>
      </p:sp>
      <p:sp>
        <p:nvSpPr>
          <p:cNvPr id="563" name="Shape 563"/>
          <p:cNvSpPr txBox="1"/>
          <p:nvPr>
            <p:ph idx="1" type="body"/>
          </p:nvPr>
        </p:nvSpPr>
        <p:spPr>
          <a:xfrm>
            <a:off x="1244025" y="15318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Font typeface="Varela Round"/>
            </a:pPr>
            <a:r>
              <a:rPr lang="en" sz="2400">
                <a:latin typeface="Varela Round"/>
                <a:ea typeface="Varela Round"/>
                <a:cs typeface="Varela Round"/>
                <a:sym typeface="Varela Round"/>
              </a:rPr>
              <a:t>Friend on the right, explain:</a:t>
            </a:r>
          </a:p>
          <a:p>
            <a:pPr indent="-381000" lvl="1" marL="914400" rtl="0">
              <a:spcBef>
                <a:spcPts val="0"/>
              </a:spcBef>
              <a:buSzPct val="100000"/>
              <a:buFont typeface="Varela Round"/>
            </a:pPr>
            <a:r>
              <a:rPr lang="en" sz="2400">
                <a:latin typeface="Varela Round"/>
                <a:ea typeface="Varela Round"/>
                <a:cs typeface="Varela Round"/>
                <a:sym typeface="Varela Round"/>
              </a:rPr>
              <a:t>How to make a directory</a:t>
            </a:r>
          </a:p>
          <a:p>
            <a:pPr indent="-381000" lvl="1" marL="914400" rtl="0">
              <a:spcBef>
                <a:spcPts val="0"/>
              </a:spcBef>
              <a:buSzPct val="100000"/>
              <a:buFont typeface="Varela Round"/>
            </a:pPr>
            <a:r>
              <a:rPr lang="en" sz="2400">
                <a:latin typeface="Varela Round"/>
                <a:ea typeface="Varela Round"/>
                <a:cs typeface="Varela Round"/>
                <a:sym typeface="Varela Round"/>
              </a:rPr>
              <a:t>How to change into a directory</a:t>
            </a:r>
          </a:p>
          <a:p>
            <a:pPr indent="-381000" lvl="1" marL="914400" rtl="0">
              <a:spcBef>
                <a:spcPts val="0"/>
              </a:spcBef>
              <a:buSzPct val="100000"/>
              <a:buFont typeface="Varela Round"/>
            </a:pPr>
            <a:r>
              <a:rPr lang="en" sz="2400">
                <a:latin typeface="Varela Round"/>
                <a:ea typeface="Varela Round"/>
                <a:cs typeface="Varela Round"/>
                <a:sym typeface="Varela Round"/>
              </a:rPr>
              <a:t>How to create a file</a:t>
            </a:r>
          </a:p>
          <a:p>
            <a:pPr indent="-381000" lvl="1" marL="914400" rtl="0">
              <a:spcBef>
                <a:spcPts val="0"/>
              </a:spcBef>
              <a:buSzPct val="100000"/>
              <a:buFont typeface="Varela Round"/>
            </a:pPr>
            <a:r>
              <a:rPr lang="en" sz="2400">
                <a:latin typeface="Varela Round"/>
                <a:ea typeface="Varela Round"/>
                <a:cs typeface="Varela Round"/>
                <a:sym typeface="Varela Round"/>
              </a:rPr>
              <a:t>How to open directories and files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Varela Round"/>
            </a:pPr>
            <a:r>
              <a:rPr lang="en" sz="2400">
                <a:latin typeface="Varela Round"/>
                <a:ea typeface="Varela Round"/>
                <a:cs typeface="Varela Round"/>
                <a:sym typeface="Varela Round"/>
              </a:rPr>
              <a:t>Friend on the left, answer:</a:t>
            </a:r>
          </a:p>
          <a:p>
            <a:pPr indent="-381000" lvl="1" marL="914400">
              <a:spcBef>
                <a:spcPts val="0"/>
              </a:spcBef>
              <a:buSzPct val="100000"/>
              <a:buFont typeface="Varela Round"/>
            </a:pPr>
            <a:r>
              <a:rPr lang="en" sz="2400">
                <a:latin typeface="Varela Round"/>
                <a:ea typeface="Varela Round"/>
                <a:cs typeface="Varela Round"/>
                <a:sym typeface="Varela Round"/>
              </a:rPr>
              <a:t>What is Full Stack Web Development?</a:t>
            </a:r>
          </a:p>
        </p:txBody>
      </p:sp>
      <p:sp>
        <p:nvSpPr>
          <p:cNvPr id="564" name="Shape 564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Hello, HTML!</a:t>
            </a:r>
          </a:p>
        </p:txBody>
      </p:sp>
      <p:sp>
        <p:nvSpPr>
          <p:cNvPr id="570" name="Shape 570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Path of Learning</a:t>
            </a:r>
          </a:p>
        </p:txBody>
      </p:sp>
      <p:sp>
        <p:nvSpPr>
          <p:cNvPr id="300" name="Shape 300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 txBox="1"/>
          <p:nvPr>
            <p:ph type="title"/>
          </p:nvPr>
        </p:nvSpPr>
        <p:spPr>
          <a:xfrm>
            <a:off x="1268075" y="259900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Go!</a:t>
            </a:r>
          </a:p>
        </p:txBody>
      </p:sp>
      <p:sp>
        <p:nvSpPr>
          <p:cNvPr id="576" name="Shape 576"/>
          <p:cNvSpPr txBox="1"/>
          <p:nvPr>
            <p:ph idx="1" type="body"/>
          </p:nvPr>
        </p:nvSpPr>
        <p:spPr>
          <a:xfrm>
            <a:off x="440525" y="1193200"/>
            <a:ext cx="7959600" cy="2445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Create </a:t>
            </a:r>
            <a:r>
              <a:rPr b="1" lang="en" sz="1800"/>
              <a:t>my-first-web-page.html</a:t>
            </a:r>
            <a:r>
              <a:rPr lang="en" sz="1800"/>
              <a:t>, and include the following: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DOCTYPE declaration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head tag with a title tag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h1 tag with a heading of your choice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Embed an image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Add three links:</a:t>
            </a:r>
          </a:p>
          <a:p>
            <a:pPr indent="-317500" lvl="2" marL="1371600" rtl="0">
              <a:spcBef>
                <a:spcPts val="0"/>
              </a:spcBef>
              <a:buSzPct val="100000"/>
            </a:pPr>
            <a:r>
              <a:rPr lang="en" sz="1400"/>
              <a:t>One standard</a:t>
            </a:r>
          </a:p>
          <a:p>
            <a:pPr indent="-317500" lvl="2" marL="1371600" rtl="0">
              <a:spcBef>
                <a:spcPts val="0"/>
              </a:spcBef>
              <a:buSzPct val="100000"/>
            </a:pPr>
            <a:r>
              <a:rPr lang="en" sz="1400"/>
              <a:t>One that opens in a new tab</a:t>
            </a:r>
          </a:p>
          <a:p>
            <a:pPr indent="-317500" lvl="2" marL="1371600" rtl="0">
              <a:spcBef>
                <a:spcPts val="0"/>
              </a:spcBef>
              <a:buSzPct val="100000"/>
            </a:pPr>
            <a:r>
              <a:rPr lang="en" sz="1400"/>
              <a:t>One that is a bold placeholder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7" name="Shape 577"/>
          <p:cNvSpPr txBox="1"/>
          <p:nvPr>
            <p:ph idx="2" type="body"/>
          </p:nvPr>
        </p:nvSpPr>
        <p:spPr>
          <a:xfrm>
            <a:off x="542075" y="3565975"/>
            <a:ext cx="7756500" cy="148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Bonus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Use an alternative way of separating links without line breaks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Create an ordered list of steps to make a sandwich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Create an unordered list of 5 of your favorite bands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Embed a YouTube video of one of your favorite songs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8" name="Shape 57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Shape 58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Solution</a:t>
            </a:r>
          </a:p>
        </p:txBody>
      </p:sp>
      <p:sp>
        <p:nvSpPr>
          <p:cNvPr id="584" name="Shape 584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5" name="Shape 58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6" name="Shape 586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Supplemental Videos</a:t>
            </a:r>
          </a:p>
        </p:txBody>
      </p:sp>
      <p:sp>
        <p:nvSpPr>
          <p:cNvPr id="592" name="Shape 592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3" name="Shape 593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4" name="Shape 594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Homework</a:t>
            </a:r>
          </a:p>
        </p:txBody>
      </p:sp>
      <p:sp>
        <p:nvSpPr>
          <p:cNvPr id="600" name="Shape 60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Review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my-first-web-page.html</a:t>
            </a:r>
          </a:p>
          <a:p>
            <a:pPr indent="-228600" lvl="2" marL="1371600" rtl="0">
              <a:spcBef>
                <a:spcPts val="0"/>
              </a:spcBef>
            </a:pPr>
            <a:r>
              <a:rPr lang="en"/>
              <a:t>Watch the HTML video (see Slack for link)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command line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git commands</a:t>
            </a:r>
          </a:p>
        </p:txBody>
      </p:sp>
      <p:sp>
        <p:nvSpPr>
          <p:cNvPr id="601" name="Shape 601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Have a Great Night!</a:t>
            </a:r>
          </a:p>
        </p:txBody>
      </p:sp>
      <p:sp>
        <p:nvSpPr>
          <p:cNvPr id="607" name="Shape 607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8" name="Shape 60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pic>
        <p:nvPicPr>
          <p:cNvPr id="306" name="Shape 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700" y="598575"/>
            <a:ext cx="4544923" cy="4544923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Shape 307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Lifelong Learning</a:t>
            </a:r>
          </a:p>
        </p:txBody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451550" y="1990050"/>
            <a:ext cx="27600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latin typeface="Amatic SC"/>
                <a:ea typeface="Amatic SC"/>
                <a:cs typeface="Amatic SC"/>
                <a:sym typeface="Amatic SC"/>
              </a:rPr>
              <a:t>Everything is in motion - Progress and </a:t>
            </a:r>
            <a:r>
              <a:rPr b="1" lang="en" sz="2400">
                <a:latin typeface="Amatic SC"/>
                <a:ea typeface="Amatic SC"/>
                <a:cs typeface="Amatic SC"/>
                <a:sym typeface="Amatic SC"/>
              </a:rPr>
              <a:t>evolution </a:t>
            </a:r>
            <a:r>
              <a:rPr lang="en" sz="2400">
                <a:latin typeface="Amatic SC"/>
                <a:ea typeface="Amatic SC"/>
                <a:cs typeface="Amatic SC"/>
                <a:sym typeface="Amatic SC"/>
              </a:rPr>
              <a:t>OCCUR every day...</a:t>
            </a:r>
          </a:p>
        </p:txBody>
      </p:sp>
      <p:pic>
        <p:nvPicPr>
          <p:cNvPr id="314" name="Shape 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387" y="1238537"/>
            <a:ext cx="5667375" cy="3190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Shape 315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Code?</a:t>
            </a:r>
          </a:p>
        </p:txBody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2" name="Shape 3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8100" y="1939975"/>
            <a:ext cx="3124200" cy="2628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Shape 323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Keys to Success</a:t>
            </a:r>
          </a:p>
        </p:txBody>
      </p:sp>
      <p:sp>
        <p:nvSpPr>
          <p:cNvPr id="329" name="Shape 329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Mindset</a:t>
            </a:r>
          </a:p>
        </p:txBody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1303800" y="1990050"/>
            <a:ext cx="3543900" cy="254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latin typeface="Amatic SC"/>
                <a:ea typeface="Amatic SC"/>
                <a:cs typeface="Amatic SC"/>
                <a:sym typeface="Amatic SC"/>
              </a:rPr>
              <a:t>Remember this all came out of human brains like yours...</a:t>
            </a:r>
          </a:p>
        </p:txBody>
      </p:sp>
      <p:pic>
        <p:nvPicPr>
          <p:cNvPr id="336" name="Shape 3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9600" y="1930200"/>
            <a:ext cx="4052699" cy="26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Shape 337"/>
          <p:cNvSpPr txBox="1"/>
          <p:nvPr>
            <p:ph idx="12" type="sldNum"/>
          </p:nvPr>
        </p:nvSpPr>
        <p:spPr>
          <a:xfrm>
            <a:off x="8495725" y="4653875"/>
            <a:ext cx="504000" cy="47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